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8" r:id="rId4"/>
    <p:sldId id="262" r:id="rId5"/>
    <p:sldId id="266" r:id="rId6"/>
  </p:sldIdLst>
  <p:sldSz cx="10693400" cy="7561263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4743" autoAdjust="0"/>
  </p:normalViewPr>
  <p:slideViewPr>
    <p:cSldViewPr>
      <p:cViewPr>
        <p:scale>
          <a:sx n="130" d="100"/>
          <a:sy n="130" d="100"/>
        </p:scale>
        <p:origin x="-918" y="648"/>
      </p:cViewPr>
      <p:guideLst>
        <p:guide orient="horz" pos="3368"/>
        <p:guide orient="horz" pos="2382"/>
        <p:guide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56466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536" y="478687"/>
            <a:ext cx="9714352" cy="342777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44780" y="2006862"/>
            <a:ext cx="9089391" cy="2016337"/>
          </a:xfrm>
        </p:spPr>
        <p:txBody>
          <a:bodyPr lIns="52153" rIns="52153" bIns="52153"/>
          <a:lstStyle>
            <a:lvl1pPr algn="r">
              <a:defRPr sz="51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844780" y="4062919"/>
            <a:ext cx="9089391" cy="1008169"/>
          </a:xfrm>
        </p:spPr>
        <p:txBody>
          <a:bodyPr lIns="208611" tIns="0"/>
          <a:lstStyle>
            <a:lvl1pPr marL="41722" indent="0" algn="r">
              <a:spcBef>
                <a:spcPts val="0"/>
              </a:spcBef>
              <a:buNone/>
              <a:defRPr sz="2300">
                <a:solidFill>
                  <a:schemeClr val="bg2">
                    <a:shade val="25000"/>
                  </a:schemeClr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8" y="5494519"/>
            <a:ext cx="9570592" cy="1159394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8138" y="584741"/>
            <a:ext cx="9570592" cy="461741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588114"/>
            <a:ext cx="2316904" cy="5796967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3784" y="588110"/>
            <a:ext cx="6950710" cy="579696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8" y="5494519"/>
            <a:ext cx="9570592" cy="1159394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138" y="584741"/>
            <a:ext cx="9570592" cy="4617411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56466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536" y="478694"/>
            <a:ext cx="9714352" cy="478651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702" y="5434030"/>
            <a:ext cx="9570592" cy="746045"/>
          </a:xfrm>
        </p:spPr>
        <p:txBody>
          <a:bodyPr lIns="104306" bIns="0" anchor="b"/>
          <a:lstStyle>
            <a:lvl1pPr algn="l">
              <a:buNone/>
              <a:defRPr sz="41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702" y="6201254"/>
            <a:ext cx="9570592" cy="463758"/>
          </a:xfrm>
        </p:spPr>
        <p:txBody>
          <a:bodyPr lIns="135597" tIns="0" anchor="t"/>
          <a:lstStyle>
            <a:lvl1pPr marL="0" marR="41722" indent="0" algn="l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1507" y="584738"/>
            <a:ext cx="4598162" cy="483920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61130" y="584738"/>
            <a:ext cx="4598162" cy="483920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8" y="5494519"/>
            <a:ext cx="9570592" cy="115939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116" y="638860"/>
            <a:ext cx="4598162" cy="873395"/>
          </a:xfrm>
        </p:spPr>
        <p:txBody>
          <a:bodyPr lIns="166889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40455" y="638860"/>
            <a:ext cx="4598162" cy="873395"/>
          </a:xfrm>
        </p:spPr>
        <p:txBody>
          <a:bodyPr lIns="15645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10116" y="1596267"/>
            <a:ext cx="4598162" cy="3847842"/>
          </a:xfrm>
        </p:spPr>
        <p:txBody>
          <a:bodyPr anchor="t"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40455" y="1596267"/>
            <a:ext cx="4598162" cy="3847842"/>
          </a:xfrm>
        </p:spPr>
        <p:txBody>
          <a:bodyPr anchor="t"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6466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301" y="588098"/>
            <a:ext cx="3475354" cy="1008169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77374" y="1596272"/>
            <a:ext cx="3475354" cy="4637433"/>
          </a:xfrm>
        </p:spPr>
        <p:txBody>
          <a:bodyPr lIns="104306"/>
          <a:lstStyle>
            <a:lvl1pPr marL="20861" marR="20861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90395" y="1025531"/>
            <a:ext cx="5410036" cy="520887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300">
                <a:solidFill>
                  <a:schemeClr val="tx1"/>
                </a:solidFill>
              </a:defRPr>
            </a:lvl4pPr>
            <a:lvl5pPr>
              <a:defRPr sz="23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56466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7485385" y="478684"/>
            <a:ext cx="2718497" cy="4788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5526025"/>
            <a:ext cx="9624060" cy="1159394"/>
          </a:xfrm>
        </p:spPr>
        <p:txBody>
          <a:bodyPr anchor="t"/>
          <a:lstStyle>
            <a:lvl1pPr algn="l">
              <a:buNone/>
              <a:defRPr sz="41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557785" y="588102"/>
            <a:ext cx="2619882" cy="4643353"/>
          </a:xfrm>
        </p:spPr>
        <p:txBody>
          <a:bodyPr lIns="104306"/>
          <a:lstStyle>
            <a:lvl1pPr marL="52153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2897" y="480455"/>
            <a:ext cx="6929323" cy="4788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7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6466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536" y="478685"/>
            <a:ext cx="9714352" cy="60490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88138" y="5496844"/>
            <a:ext cx="9570592" cy="1159394"/>
          </a:xfrm>
          <a:prstGeom prst="rect">
            <a:avLst/>
          </a:prstGeom>
        </p:spPr>
        <p:txBody>
          <a:bodyPr vert="horz" lIns="104306" tIns="52153" rIns="104306" bIns="52153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8138" y="584741"/>
            <a:ext cx="9570592" cy="4617411"/>
          </a:xfrm>
          <a:prstGeom prst="rect">
            <a:avLst/>
          </a:prstGeom>
        </p:spPr>
        <p:txBody>
          <a:bodyPr vert="horz" lIns="208611" tIns="104306" rIns="104306" bIns="52153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416205" y="6738634"/>
            <a:ext cx="2673350" cy="402567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7089556" y="6738634"/>
            <a:ext cx="2673350" cy="402567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762906" y="6738634"/>
            <a:ext cx="534670" cy="402567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02486" indent="-302486" algn="l" rtl="0" eaLnBrk="1" latinLnBrk="0" hangingPunct="1">
        <a:spcBef>
          <a:spcPts val="285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25834" indent="-229472" algn="l" rtl="0" eaLnBrk="1" latinLnBrk="0" hangingPunct="1">
        <a:spcBef>
          <a:spcPts val="285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97028" indent="-208611" algn="l" rtl="0" eaLnBrk="1" latinLnBrk="0" hangingPunct="1">
        <a:spcBef>
          <a:spcPts val="285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223" indent="-208611" algn="l" rtl="0" eaLnBrk="1" latinLnBrk="0" hangingPunct="1">
        <a:spcBef>
          <a:spcPts val="26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279" indent="-208611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181" indent="-208611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40084" indent="-208611" algn="l" rtl="0" eaLnBrk="1" latinLnBrk="0" hangingPunct="1">
        <a:spcBef>
          <a:spcPts val="2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90418" indent="-208611" algn="l" rtl="0" eaLnBrk="1" latinLnBrk="0" hangingPunct="1">
        <a:spcBef>
          <a:spcPts val="2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51182" indent="-208611" algn="l" rtl="0" eaLnBrk="1" latinLnBrk="0" hangingPunct="1">
        <a:spcBef>
          <a:spcPts val="2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6010" y="1044327"/>
            <a:ext cx="9089391" cy="2187422"/>
          </a:xfrm>
        </p:spPr>
        <p:txBody>
          <a:bodyPr>
            <a:noAutofit/>
          </a:bodyPr>
          <a:lstStyle/>
          <a:p>
            <a:pPr algn="ctr"/>
            <a:r>
              <a:rPr lang="ru-RU" sz="4100" dirty="0" smtClean="0">
                <a:solidFill>
                  <a:schemeClr val="tx1"/>
                </a:solidFill>
              </a:rPr>
              <a:t>Внесение изменений в ПЗЗ</a:t>
            </a:r>
            <a:br>
              <a:rPr lang="ru-RU" sz="4100" dirty="0" smtClean="0">
                <a:solidFill>
                  <a:schemeClr val="tx1"/>
                </a:solidFill>
              </a:rPr>
            </a:br>
            <a:r>
              <a:rPr lang="ru-RU" sz="4100" dirty="0" err="1" smtClean="0">
                <a:solidFill>
                  <a:schemeClr val="tx1"/>
                </a:solidFill>
              </a:rPr>
              <a:t>Сысертского</a:t>
            </a:r>
            <a:r>
              <a:rPr lang="ru-RU" sz="4100" dirty="0" smtClean="0">
                <a:solidFill>
                  <a:schemeClr val="tx1"/>
                </a:solidFill>
              </a:rPr>
              <a:t> городского округа</a:t>
            </a:r>
            <a:endParaRPr lang="ru-RU" sz="41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8768" y="4289797"/>
            <a:ext cx="9523876" cy="1828873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применительно к территории п. Полевой </a:t>
            </a:r>
          </a:p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во фрагментах 48, 58, 68</a:t>
            </a:r>
          </a:p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в </a:t>
            </a:r>
            <a:r>
              <a:rPr lang="ru-RU" sz="2800" dirty="0">
                <a:cs typeface="Times New Roman" panose="02020603050405020304" pitchFamily="18" charset="0"/>
              </a:rPr>
              <a:t>соответствии со схемой градостроительного зонирования </a:t>
            </a:r>
            <a:r>
              <a:rPr lang="ru-RU" sz="28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>
                <a:cs typeface="Times New Roman" panose="02020603050405020304" pitchFamily="18" charset="0"/>
              </a:rPr>
              <a:t>городского </a:t>
            </a:r>
            <a:r>
              <a:rPr lang="ru-RU" sz="2800" dirty="0" smtClean="0">
                <a:cs typeface="Times New Roman" panose="02020603050405020304" pitchFamily="18" charset="0"/>
              </a:rPr>
              <a:t>округа</a:t>
            </a:r>
            <a:endParaRPr lang="ru-RU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72" y="396255"/>
            <a:ext cx="9572603" cy="62045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500" b="1" dirty="0" smtClean="0">
                <a:latin typeface="+mj-lt"/>
                <a:cs typeface="Times New Roman" panose="02020603050405020304" pitchFamily="18" charset="0"/>
              </a:rPr>
              <a:t>С</a:t>
            </a:r>
            <a:r>
              <a:rPr lang="x-none" sz="2500" b="1" smtClean="0">
                <a:latin typeface="+mj-lt"/>
                <a:cs typeface="Times New Roman" panose="02020603050405020304" pitchFamily="18" charset="0"/>
              </a:rPr>
              <a:t>ведения</a:t>
            </a:r>
            <a:r>
              <a:rPr lang="ru-RU" sz="2500" b="1" dirty="0" smtClean="0">
                <a:latin typeface="+mj-lt"/>
                <a:cs typeface="Times New Roman" panose="02020603050405020304" pitchFamily="18" charset="0"/>
              </a:rPr>
              <a:t> о территории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1800" dirty="0"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cs typeface="Times New Roman" panose="02020603050405020304" pitchFamily="18" charset="0"/>
              </a:rPr>
              <a:t>Территория д. Ольховка располагается </a:t>
            </a:r>
            <a:r>
              <a:rPr lang="ru-RU" sz="1800" dirty="0"/>
              <a:t>на расстоянии 10,1 км от административного центра, города Сысерть, на реке Ольховка. Деревня находится в ведении Октябрьской сельской </a:t>
            </a:r>
            <a:r>
              <a:rPr lang="ru-RU" sz="1800" dirty="0" smtClean="0"/>
              <a:t>администрации</a:t>
            </a:r>
            <a:r>
              <a:rPr lang="ru-RU" sz="1800" dirty="0" smtClean="0">
                <a:cs typeface="Times New Roman" panose="02020603050405020304" pitchFamily="18" charset="0"/>
              </a:rPr>
              <a:t> во фрагментах 48, 58, 68  и соответствии со схемой градостроительного зонирования </a:t>
            </a:r>
            <a:r>
              <a:rPr lang="ru-RU" sz="18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1800" dirty="0" smtClean="0">
                <a:cs typeface="Times New Roman" panose="02020603050405020304" pitchFamily="18" charset="0"/>
              </a:rPr>
              <a:t> городского округа.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Местоположение фрагмента  указано на рисунке 1. </a:t>
            </a:r>
            <a:endParaRPr lang="ru-RU" sz="18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cs typeface="Times New Roman" panose="02020603050405020304" pitchFamily="18" charset="0"/>
              </a:rPr>
              <a:t>	</a:t>
            </a:r>
            <a:r>
              <a:rPr lang="ru-RU" sz="1800" b="1" dirty="0"/>
              <a:t> Настоящими предложениями предусмотрено </a:t>
            </a:r>
            <a:r>
              <a:rPr lang="ru-RU" sz="1800" dirty="0"/>
              <a:t>внесение изменений в конфигурацию 6-ти территориальных зон:</a:t>
            </a:r>
          </a:p>
          <a:p>
            <a:r>
              <a:rPr lang="ru-RU" sz="1800" dirty="0"/>
              <a:t>- 	Зона ЖТ-1.2 «Зона индивидуальных жилых домов в сельских населенных пунктах»;</a:t>
            </a:r>
          </a:p>
          <a:p>
            <a:r>
              <a:rPr lang="ru-RU" sz="1800" dirty="0"/>
              <a:t>-	Зона ТД-1 «Зона коммерческих объектов»; </a:t>
            </a:r>
          </a:p>
          <a:p>
            <a:r>
              <a:rPr lang="ru-RU" sz="1800" dirty="0"/>
              <a:t>-  	Зона ТП-1 «Зона производственных и сельскохозяйственных объектов»;</a:t>
            </a:r>
          </a:p>
          <a:p>
            <a:r>
              <a:rPr lang="ru-RU" sz="1800" dirty="0"/>
              <a:t>-	Зона ТП-2 «Многофункциональная зона производственных и сельскохозяйственных объектов»;</a:t>
            </a:r>
          </a:p>
          <a:p>
            <a:r>
              <a:rPr lang="ru-RU" sz="1800" dirty="0"/>
              <a:t>- 	Зона СХ «Сельскохозяйственная зона»;</a:t>
            </a:r>
          </a:p>
          <a:p>
            <a:r>
              <a:rPr lang="ru-RU" sz="1800" dirty="0"/>
              <a:t>-	ЗОП «Зона общего пользования».</a:t>
            </a:r>
          </a:p>
          <a:p>
            <a:pPr marL="0" indent="0">
              <a:buNone/>
            </a:pPr>
            <a:r>
              <a:rPr lang="ru-RU" sz="1800" b="1" dirty="0" smtClean="0">
                <a:cs typeface="Times New Roman" panose="02020603050405020304" pitchFamily="18" charset="0"/>
              </a:rPr>
              <a:t>	</a:t>
            </a:r>
            <a:endParaRPr lang="ru-RU" sz="18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cs typeface="Times New Roman" panose="02020603050405020304" pitchFamily="18" charset="0"/>
              </a:rPr>
              <a:t>Основания</a:t>
            </a:r>
            <a:r>
              <a:rPr lang="ru-RU" sz="1800" b="1" dirty="0" smtClean="0"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cs typeface="Times New Roman" panose="02020603050405020304" pitchFamily="18" charset="0"/>
              </a:rPr>
              <a:t>  предложения по внесению изменений в генеральный план </a:t>
            </a:r>
            <a:r>
              <a:rPr lang="ru-RU" sz="18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1800" dirty="0" smtClean="0">
                <a:cs typeface="Times New Roman" panose="02020603050405020304" pitchFamily="18" charset="0"/>
              </a:rPr>
              <a:t> городского округа применительно к территории д. Ольховка и наличие земельных участков, поставленных на кадастровый учет с уточненными границами.</a:t>
            </a:r>
          </a:p>
          <a:p>
            <a:pPr marL="0" indent="0">
              <a:buNone/>
            </a:pPr>
            <a:endParaRPr lang="ru-RU" sz="1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5147" y="6925156"/>
            <a:ext cx="9572603" cy="356416"/>
          </a:xfrm>
          <a:prstGeom prst="rect">
            <a:avLst/>
          </a:prstGeom>
        </p:spPr>
        <p:txBody>
          <a:bodyPr vert="horz" lIns="208611" tIns="104306" rIns="104306" bIns="52153">
            <a:normAutofit fontScale="70000" lnSpcReduction="20000"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Рисунок </a:t>
            </a:r>
            <a:r>
              <a:rPr lang="ru-RU" sz="2200" dirty="0">
                <a:cs typeface="Times New Roman" panose="02020603050405020304" pitchFamily="18" charset="0"/>
              </a:rPr>
              <a:t>1. </a:t>
            </a:r>
            <a:r>
              <a:rPr lang="ru-RU" sz="2200" dirty="0" smtClean="0">
                <a:cs typeface="Times New Roman" panose="02020603050405020304" pitchFamily="18" charset="0"/>
              </a:rPr>
              <a:t>Местоположение фрагментов</a:t>
            </a:r>
          </a:p>
          <a:p>
            <a:pPr marL="0" indent="0" algn="ctr" defTabSz="914400">
              <a:buFont typeface="Wingdings 2"/>
              <a:buNone/>
            </a:pPr>
            <a:endParaRPr lang="ru-RU" sz="2000" dirty="0" smtClean="0">
              <a:cs typeface="Times New Roman" panose="02020603050405020304" pitchFamily="18" charset="0"/>
            </a:endParaRPr>
          </a:p>
          <a:p>
            <a:pPr algn="ctr" defTabSz="914400">
              <a:buFontTx/>
              <a:buChar char="-"/>
            </a:pP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703" y="324247"/>
            <a:ext cx="4666859" cy="66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6174" y="216474"/>
            <a:ext cx="9570592" cy="4617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3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2406" y="318304"/>
            <a:ext cx="9572603" cy="648072"/>
          </a:xfrm>
          <a:prstGeom prst="rect">
            <a:avLst/>
          </a:prstGeom>
        </p:spPr>
        <p:txBody>
          <a:bodyPr vert="horz" lIns="208611" tIns="104306" rIns="104306" bIns="52153">
            <a:normAutofit fontScale="70000" lnSpcReduction="20000"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Фрагмент карты «Карта градостроительного зонирования </a:t>
            </a:r>
            <a:r>
              <a:rPr lang="ru-RU" sz="22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2200" dirty="0" smtClean="0">
                <a:cs typeface="Times New Roman" panose="02020603050405020304" pitchFamily="18" charset="0"/>
              </a:rPr>
              <a:t> городского округа». </a:t>
            </a:r>
          </a:p>
          <a:p>
            <a:pPr marL="0" indent="0" algn="ctr" defTabSz="91440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Фрагмент 48, 58, 68.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314252" y="900311"/>
            <a:ext cx="2554054" cy="432048"/>
          </a:xfrm>
          <a:prstGeom prst="rect">
            <a:avLst/>
          </a:prstGeom>
        </p:spPr>
        <p:txBody>
          <a:bodyPr vert="horz" lIns="208611" tIns="104306" rIns="104306" bIns="52153">
            <a:normAutofit fontScale="92500"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None/>
            </a:pPr>
            <a:r>
              <a:rPr lang="ru-RU" sz="1500" dirty="0" smtClean="0">
                <a:cs typeface="Times New Roman" panose="02020603050405020304" pitchFamily="18" charset="0"/>
              </a:rPr>
              <a:t>Редакция действующая</a:t>
            </a:r>
            <a:endParaRPr lang="ru-RU" sz="1500" dirty="0"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562724" y="881608"/>
            <a:ext cx="4369866" cy="432048"/>
          </a:xfrm>
          <a:prstGeom prst="rect">
            <a:avLst/>
          </a:prstGeom>
        </p:spPr>
        <p:txBody>
          <a:bodyPr vert="horz" lIns="208611" tIns="104306" rIns="104306" bIns="52153">
            <a:noAutofit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None/>
            </a:pPr>
            <a:r>
              <a:rPr lang="ru-RU" sz="1400" dirty="0" smtClean="0">
                <a:cs typeface="Times New Roman" panose="02020603050405020304" pitchFamily="18" charset="0"/>
              </a:rPr>
              <a:t>Редакция, предлагаемая к утверждению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4732" y="1313656"/>
            <a:ext cx="4248472" cy="60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785" y="1305456"/>
            <a:ext cx="4301048" cy="608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473024" y="324247"/>
            <a:ext cx="9684853" cy="936104"/>
          </a:xfrm>
          <a:prstGeom prst="rect">
            <a:avLst/>
          </a:prstGeom>
        </p:spPr>
        <p:txBody>
          <a:bodyPr vert="horz" lIns="208611" tIns="104306" rIns="104306" bIns="52153">
            <a:noAutofit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ru-RU" sz="1500" dirty="0" smtClean="0">
                <a:cs typeface="Times New Roman" panose="02020603050405020304" pitchFamily="18" charset="0"/>
              </a:rPr>
              <a:t>Фрагмент карты «Карта зон с особыми условиями использования территории </a:t>
            </a:r>
          </a:p>
          <a:p>
            <a:pPr marL="0" indent="0" algn="ctr" defTabSz="914400">
              <a:buNone/>
            </a:pPr>
            <a:r>
              <a:rPr lang="ru-RU" sz="15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1500" dirty="0" smtClean="0">
                <a:cs typeface="Times New Roman" panose="02020603050405020304" pitchFamily="18" charset="0"/>
              </a:rPr>
              <a:t> городского округа». </a:t>
            </a:r>
          </a:p>
          <a:p>
            <a:pPr marL="0" indent="0" algn="ctr" defTabSz="914400">
              <a:buNone/>
            </a:pPr>
            <a:r>
              <a:rPr lang="ru-RU" sz="1500" dirty="0" smtClean="0">
                <a:cs typeface="Times New Roman" panose="02020603050405020304" pitchFamily="18" charset="0"/>
              </a:rPr>
              <a:t>Фрагмент 48, 58, 68</a:t>
            </a:r>
            <a:endParaRPr lang="ru-RU" sz="1500" dirty="0"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80792" y="1116335"/>
            <a:ext cx="4178763" cy="432049"/>
          </a:xfrm>
          <a:prstGeom prst="rect">
            <a:avLst/>
          </a:prstGeom>
        </p:spPr>
        <p:txBody>
          <a:bodyPr vert="horz" lIns="208611" tIns="104306" rIns="104306" bIns="52153">
            <a:noAutofit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ru-RU" sz="1400" dirty="0" smtClean="0">
                <a:cs typeface="Times New Roman" panose="02020603050405020304" pitchFamily="18" charset="0"/>
              </a:rPr>
              <a:t>Редакция действующая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62724" y="1116335"/>
            <a:ext cx="4725659" cy="432048"/>
          </a:xfrm>
          <a:prstGeom prst="rect">
            <a:avLst/>
          </a:prstGeom>
        </p:spPr>
        <p:txBody>
          <a:bodyPr vert="horz" lIns="208611" tIns="104306" rIns="104306" bIns="52153">
            <a:noAutofit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ru-RU" sz="1400" dirty="0" smtClean="0">
                <a:cs typeface="Times New Roman" panose="02020603050405020304" pitchFamily="18" charset="0"/>
              </a:rPr>
              <a:t>Редакция, предлагаемая к утверждению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0756" y="1488580"/>
            <a:ext cx="4128952" cy="58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792" y="1470168"/>
            <a:ext cx="4178764" cy="59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86</Words>
  <Application>Microsoft Office PowerPoint</Application>
  <PresentationFormat>Произвольный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Внесение изменений в ПЗЗ Сысертского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внесению изменений в генеральный план Сысертского городского округа</dc:title>
  <dc:creator>Лимонова Александра Сергеевна</dc:creator>
  <cp:lastModifiedBy>Третьякова Мария Андреевна</cp:lastModifiedBy>
  <cp:revision>96</cp:revision>
  <cp:lastPrinted>2020-02-19T10:21:02Z</cp:lastPrinted>
  <dcterms:created xsi:type="dcterms:W3CDTF">2015-01-15T10:35:01Z</dcterms:created>
  <dcterms:modified xsi:type="dcterms:W3CDTF">2020-10-16T11:25:23Z</dcterms:modified>
</cp:coreProperties>
</file>